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302" r:id="rId4"/>
    <p:sldId id="286" r:id="rId5"/>
    <p:sldId id="301" r:id="rId6"/>
    <p:sldId id="284" r:id="rId7"/>
    <p:sldId id="303" r:id="rId8"/>
    <p:sldId id="266" r:id="rId9"/>
    <p:sldId id="265" r:id="rId10"/>
    <p:sldId id="289" r:id="rId11"/>
    <p:sldId id="296" r:id="rId12"/>
    <p:sldId id="305" r:id="rId13"/>
    <p:sldId id="304" r:id="rId14"/>
    <p:sldId id="306" r:id="rId15"/>
    <p:sldId id="307" r:id="rId16"/>
    <p:sldId id="272" r:id="rId17"/>
    <p:sldId id="300" r:id="rId18"/>
    <p:sldId id="288" r:id="rId19"/>
    <p:sldId id="297" r:id="rId20"/>
    <p:sldId id="298" r:id="rId21"/>
    <p:sldId id="273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3" autoAdjust="0"/>
    <p:restoredTop sz="92153" autoAdjust="0"/>
  </p:normalViewPr>
  <p:slideViewPr>
    <p:cSldViewPr>
      <p:cViewPr varScale="1">
        <p:scale>
          <a:sx n="71" d="100"/>
          <a:sy n="71" d="100"/>
        </p:scale>
        <p:origin x="3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84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9E548-E510-4F8A-A0FF-6C032014AB1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8F4B-654F-49A6-97E1-E3C451858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8F4B-654F-49A6-97E1-E3C451858C6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26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8F4B-654F-49A6-97E1-E3C451858C6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8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8F4B-654F-49A6-97E1-E3C451858C6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7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8F4B-654F-49A6-97E1-E3C451858C6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8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8F4B-654F-49A6-97E1-E3C451858C6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6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8F4B-654F-49A6-97E1-E3C451858C6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7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33A6-4302-478F-B806-C742E24D3991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54EA-EEAA-47D1-90D6-F180602638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AA6B-540A-46B1-BD05-418E0E1798D2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5239-6336-44B7-8255-F6E550EE63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4930-2AA4-4786-93BF-2806642CE136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B9B0-A356-4F90-B34C-13F861C81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6172-F69F-4B0E-B622-27428BE3F9DB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7D07-3CA9-4B45-AEB3-DCD2CB42DE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FD94-0389-405F-8B8F-EB51B8C6E41E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7FDE-08BA-4CE5-8B16-E9FC1D81D2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2BC9-E330-4145-949F-2B776F6F5288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5B87-09F2-4B53-A8F6-B57B9E274C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2E94-6E18-4EA9-92CE-A0A8EFEA53E9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5384-6E24-4205-994D-4E3DBD05E5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9051-4F89-4145-AFC2-1A131031F6B2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843C-DFE0-4C81-B6FD-16DEAE02C6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46BE-A511-4649-82AF-D5D4105D529F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407A-98FE-426D-8348-438285BF5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772F-A334-4230-9166-81BC7195D94E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2689-8084-4FB9-8B57-927B8A319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9BF0-DEE7-4B3E-901E-67B9613301E5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259C-9064-4916-A1EC-5065F3950D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F415C4-05CA-48EC-8F47-C1DF2D74EC30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A05E1C-3ED1-4870-9ED9-596ACB2DDC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.uk/northernireland/irish/bla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ccea.org.uk/curriculum/gaeloideachas/eochairch&#233;imeanna_1_2/r&#233;ims%C3%AD_foghlama/matamaitic_agus_uimhearthacht/clog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mestables.me.uk/printable-pdf-quiz-generator.htm" TargetMode="External"/><Relationship Id="rId5" Type="http://schemas.openxmlformats.org/officeDocument/2006/relationships/hyperlink" Target="http://www.abair.tcd.ie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irishforparents.i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3850" y="220152"/>
            <a:ext cx="8848750" cy="1696680"/>
            <a:chOff x="323850" y="150921"/>
            <a:chExt cx="8848750" cy="1696680"/>
          </a:xfrm>
        </p:grpSpPr>
        <p:grpSp>
          <p:nvGrpSpPr>
            <p:cNvPr id="6" name="Group 5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23850" y="1412875"/>
            <a:ext cx="8496299" cy="3888332"/>
          </a:xfrm>
        </p:spPr>
        <p:txBody>
          <a:bodyPr/>
          <a:lstStyle/>
          <a:p>
            <a:br>
              <a:rPr lang="en-GB" sz="5000" dirty="0">
                <a:latin typeface="Comic Sans MS" pitchFamily="66" charset="0"/>
              </a:rPr>
            </a:br>
            <a:br>
              <a:rPr lang="en-GB" sz="5000" dirty="0">
                <a:latin typeface="Comic Sans MS" pitchFamily="66" charset="0"/>
              </a:rPr>
            </a:br>
            <a:br>
              <a:rPr lang="en-GB" sz="5000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Fáilte go 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Gaelscoil </a:t>
            </a:r>
            <a:r>
              <a:rPr lang="en-GB" dirty="0" err="1">
                <a:latin typeface="Comic Sans MS" pitchFamily="66" charset="0"/>
              </a:rPr>
              <a:t>na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mBeann</a:t>
            </a:r>
            <a:br>
              <a:rPr lang="en-GB" sz="3600" dirty="0">
                <a:latin typeface="Comic Sans MS" pitchFamily="66" charset="0"/>
              </a:rPr>
            </a:br>
            <a:br>
              <a:rPr lang="en-GB" sz="30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>Rang 1</a:t>
            </a:r>
            <a:br>
              <a:rPr lang="en-GB" sz="3600" dirty="0">
                <a:latin typeface="Comic Sans MS" pitchFamily="66" charset="0"/>
              </a:rPr>
            </a:br>
            <a:br>
              <a:rPr lang="en-GB" sz="2000" dirty="0">
                <a:latin typeface="Comic Sans MS" pitchFamily="66" charset="0"/>
              </a:rPr>
            </a:br>
            <a:r>
              <a:rPr lang="en-GB" sz="2800" dirty="0" err="1">
                <a:latin typeface="Comic Sans MS" pitchFamily="66" charset="0"/>
              </a:rPr>
              <a:t>Múinteoir</a:t>
            </a:r>
            <a:r>
              <a:rPr lang="en-GB" sz="2800" dirty="0">
                <a:latin typeface="Comic Sans MS" pitchFamily="66" charset="0"/>
              </a:rPr>
              <a:t> – Laura McCann</a:t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 err="1">
                <a:latin typeface="Comic Sans MS" pitchFamily="66" charset="0"/>
              </a:rPr>
              <a:t>Cúntóir</a:t>
            </a:r>
            <a:r>
              <a:rPr lang="en-GB" sz="2800" dirty="0">
                <a:latin typeface="Comic Sans MS" pitchFamily="66" charset="0"/>
              </a:rPr>
              <a:t> - Sally Clarke</a:t>
            </a:r>
            <a:br>
              <a:rPr lang="en-GB" sz="2800" dirty="0">
                <a:latin typeface="Comic Sans MS" pitchFamily="66" charset="0"/>
              </a:rPr>
            </a:br>
            <a:br>
              <a:rPr lang="en-GB" sz="3600" dirty="0">
                <a:latin typeface="Comic Sans MS" pitchFamily="66" charset="0"/>
              </a:rPr>
            </a:br>
            <a:br>
              <a:rPr lang="en-GB" sz="5400" dirty="0">
                <a:latin typeface="Comic Sans MS" pitchFamily="66" charset="0"/>
              </a:rPr>
            </a:br>
            <a:endParaRPr lang="en-GB" sz="54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375" y="5301207"/>
            <a:ext cx="6400800" cy="1248817"/>
          </a:xfrm>
        </p:spPr>
        <p:txBody>
          <a:bodyPr>
            <a:noAutofit/>
          </a:bodyPr>
          <a:lstStyle/>
          <a:p>
            <a:endParaRPr lang="en-GB" sz="2400" dirty="0">
              <a:solidFill>
                <a:srgbClr val="898989"/>
              </a:solidFill>
              <a:latin typeface="Comic Sans MS" pitchFamily="66" charset="0"/>
            </a:endParaRPr>
          </a:p>
          <a:p>
            <a:r>
              <a:rPr lang="en-GB" sz="2400" dirty="0" err="1">
                <a:solidFill>
                  <a:srgbClr val="898989"/>
                </a:solidFill>
                <a:latin typeface="Comic Sans MS" pitchFamily="66" charset="0"/>
              </a:rPr>
              <a:t>Dé</a:t>
            </a:r>
            <a:r>
              <a:rPr lang="en-GB" sz="2400" dirty="0">
                <a:solidFill>
                  <a:srgbClr val="89898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898989"/>
                </a:solidFill>
                <a:latin typeface="Comic Sans MS" pitchFamily="66" charset="0"/>
              </a:rPr>
              <a:t>Máirt</a:t>
            </a:r>
            <a:r>
              <a:rPr lang="en-GB" sz="2400" dirty="0">
                <a:solidFill>
                  <a:srgbClr val="898989"/>
                </a:solidFill>
                <a:latin typeface="Comic Sans MS" pitchFamily="66" charset="0"/>
              </a:rPr>
              <a:t> 26ú </a:t>
            </a:r>
            <a:r>
              <a:rPr lang="en-GB" sz="2400" dirty="0" err="1">
                <a:solidFill>
                  <a:srgbClr val="898989"/>
                </a:solidFill>
                <a:latin typeface="Comic Sans MS" pitchFamily="66" charset="0"/>
              </a:rPr>
              <a:t>Deireadh</a:t>
            </a:r>
            <a:r>
              <a:rPr lang="en-GB" sz="2400" dirty="0">
                <a:solidFill>
                  <a:srgbClr val="89898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898989"/>
                </a:solidFill>
                <a:latin typeface="Comic Sans MS" pitchFamily="66" charset="0"/>
              </a:rPr>
              <a:t>Fómhair</a:t>
            </a:r>
            <a:r>
              <a:rPr lang="en-GB" sz="2400" dirty="0">
                <a:solidFill>
                  <a:srgbClr val="898989"/>
                </a:solidFill>
                <a:latin typeface="Comic Sans MS" pitchFamily="66" charset="0"/>
              </a:rPr>
              <a:t> 2021</a:t>
            </a:r>
          </a:p>
          <a:p>
            <a:r>
              <a:rPr lang="en-GB" sz="2400" dirty="0">
                <a:solidFill>
                  <a:srgbClr val="898989"/>
                </a:solidFill>
                <a:latin typeface="Comic Sans MS" pitchFamily="66" charset="0"/>
              </a:rPr>
              <a:t>Tuesday 26</a:t>
            </a:r>
            <a:r>
              <a:rPr lang="en-GB" sz="2400" baseline="30000" dirty="0">
                <a:solidFill>
                  <a:srgbClr val="898989"/>
                </a:solidFill>
                <a:latin typeface="Comic Sans MS" pitchFamily="66" charset="0"/>
              </a:rPr>
              <a:t>th</a:t>
            </a:r>
            <a:r>
              <a:rPr lang="en-GB" sz="2400" dirty="0">
                <a:solidFill>
                  <a:srgbClr val="898989"/>
                </a:solidFill>
                <a:latin typeface="Comic Sans MS" pitchFamily="66" charset="0"/>
              </a:rPr>
              <a:t> October 2021</a:t>
            </a:r>
            <a:endParaRPr lang="en-GB" sz="1600" dirty="0">
              <a:solidFill>
                <a:srgbClr val="89898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7" name="Group 6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" descr="Gaelscoil Logo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err="1">
                <a:latin typeface="Comic Sans MS" pitchFamily="66" charset="0"/>
              </a:rPr>
              <a:t>Obair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Bhaile</a:t>
            </a:r>
            <a:r>
              <a:rPr lang="en-GB" sz="3600" dirty="0">
                <a:latin typeface="Comic Sans MS" pitchFamily="66" charset="0"/>
              </a:rPr>
              <a:t>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1763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GB" sz="800" dirty="0">
                <a:latin typeface="Comic Sans MS" panose="030F0702030302020204" pitchFamily="66" charset="0"/>
                <a:cs typeface="Times New Roman" pitchFamily="18" charset="0"/>
              </a:rPr>
              <a:t> </a:t>
            </a:r>
            <a:endParaRPr lang="en-GB" sz="28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2132856"/>
            <a:ext cx="8109751" cy="428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Beginning after the Halloween break, Rang 1 will be starting homework. Each week there will be Literacy, Numeracy and World Around Us to complete.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literacy tasks will be set on a Tuesday and Thursday to match up with the Homework Club.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Spellings and word games each night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Reading – reading with your child is vitally important and when your child is ready to read independently, reading books will be sent home.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9" name="Group 8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2" descr="Gaelscoil Logo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10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err="1">
                <a:latin typeface="Comic Sans MS" pitchFamily="66" charset="0"/>
              </a:rPr>
              <a:t>Obair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Bhaile</a:t>
            </a:r>
            <a:r>
              <a:rPr lang="en-GB" sz="3600" dirty="0">
                <a:latin typeface="Comic Sans MS" pitchFamily="66" charset="0"/>
              </a:rPr>
              <a:t>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1763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GB" sz="800" dirty="0">
                <a:latin typeface="Comic Sans MS" panose="030F0702030302020204" pitchFamily="66" charset="0"/>
                <a:cs typeface="Times New Roman" pitchFamily="18" charset="0"/>
              </a:rPr>
              <a:t> </a:t>
            </a:r>
            <a:endParaRPr lang="en-GB" sz="28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7959" t="32435" r="18550" b="29355"/>
          <a:stretch/>
        </p:blipFill>
        <p:spPr>
          <a:xfrm>
            <a:off x="443366" y="2827558"/>
            <a:ext cx="8480596" cy="36977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02310" y="1928086"/>
            <a:ext cx="8229600" cy="8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1800" dirty="0">
                <a:latin typeface="Comic Sans MS" pitchFamily="66" charset="0"/>
              </a:rPr>
              <a:t>Below is an example of how the weekly homework plan looks: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en-GB" sz="1800" dirty="0">
                <a:latin typeface="Comic Sans MS" pitchFamily="66" charset="0"/>
              </a:rPr>
              <a:t>What to complete and how to complete instructions for parents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en-GB" sz="1800" dirty="0">
                <a:latin typeface="Comic Sans MS" pitchFamily="66" charset="0"/>
              </a:rPr>
              <a:t>Irish language for parent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en-GB" sz="1800" dirty="0">
                <a:latin typeface="Comic Sans MS" pitchFamily="66" charset="0"/>
              </a:rPr>
              <a:t>Learning homework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en-GB" sz="1800" dirty="0">
                <a:latin typeface="Comic Sans MS" pitchFamily="66" charset="0"/>
              </a:rPr>
              <a:t>Reading homework</a:t>
            </a:r>
          </a:p>
        </p:txBody>
      </p:sp>
    </p:spTree>
    <p:extLst>
      <p:ext uri="{BB962C8B-B14F-4D97-AF65-F5344CB8AC3E}">
        <p14:creationId xmlns:p14="http://schemas.microsoft.com/office/powerpoint/2010/main" val="38071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7" name="Group 6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" descr="Gaelscoil Logo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>Ag </a:t>
            </a:r>
            <a:r>
              <a:rPr lang="en-GB" sz="3600" dirty="0" err="1">
                <a:latin typeface="Comic Sans MS" pitchFamily="66" charset="0"/>
              </a:rPr>
              <a:t>foghlaim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sa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bhaile</a:t>
            </a:r>
            <a:r>
              <a:rPr lang="en-GB" sz="3600" dirty="0">
                <a:latin typeface="Comic Sans MS" pitchFamily="66" charset="0"/>
              </a:rPr>
              <a:t> / </a:t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>Learning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1763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GB" sz="800" dirty="0">
                <a:latin typeface="Comic Sans MS" panose="030F0702030302020204" pitchFamily="66" charset="0"/>
                <a:cs typeface="Times New Roman" pitchFamily="18" charset="0"/>
              </a:rPr>
              <a:t> </a:t>
            </a:r>
            <a:endParaRPr lang="en-GB" sz="28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50" y="1990378"/>
            <a:ext cx="8496622" cy="4720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100" b="1" u="sng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Litearthacht</a:t>
            </a:r>
            <a:r>
              <a:rPr lang="en-GB" sz="11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u="sng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1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u="sng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11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/ Literacy at home</a:t>
            </a:r>
            <a:r>
              <a:rPr lang="en-GB" sz="1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100" b="1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Focail</a:t>
            </a:r>
            <a:r>
              <a:rPr lang="en-GB" sz="11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1100" b="1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foghlaim</a:t>
            </a:r>
            <a:r>
              <a:rPr lang="en-GB" sz="11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/ words to learn</a:t>
            </a: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cards will be sent home with </a:t>
            </a:r>
            <a:r>
              <a:rPr lang="en-GB" sz="1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words to learn. Parents can provide many opportunities to play games e.g. snap / pairs / old maid.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can extend this practice by </a:t>
            </a:r>
            <a:r>
              <a:rPr lang="en-GB" sz="1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riting their words on “</a:t>
            </a:r>
            <a:r>
              <a:rPr lang="en-GB" sz="1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postits</a:t>
            </a: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 and placing them around the house e.g. in the bath / on the fridge / the TV. The more exposure, discussion and </a:t>
            </a:r>
            <a:r>
              <a:rPr lang="en-GB" sz="1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practice they have of </a:t>
            </a: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their key words, the better.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100" b="1" u="sng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Fuaimeanna</a:t>
            </a:r>
            <a:r>
              <a:rPr lang="en-GB" sz="11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/ sounds </a:t>
            </a:r>
            <a:r>
              <a:rPr lang="en-GB" sz="1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learn and recognise in their home environment e.g. “ There’s a ‘C’ in ‘Cornflakes’”.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100" b="1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Léitheoireacht</a:t>
            </a:r>
            <a:r>
              <a:rPr lang="en-GB" sz="11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/ daily reading </a:t>
            </a: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your child is vitally important. Reading books will be sent home when your child is ready to read </a:t>
            </a:r>
            <a:r>
              <a:rPr lang="en-GB" sz="1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independently. However,</a:t>
            </a: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strategies can be practised every night: e.g.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observing the front cover, what is the story about? Who is the author? Who illustrated the book? 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turning the pages independently 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pictures to help understand what is happening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Using their “magic finger” under the words to see where the writing is and recognise any sounds / words they know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ga-IE" sz="1100" dirty="0" err="1">
                <a:latin typeface="Comic Sans MS" panose="030F0702030302020204" pitchFamily="66" charset="0"/>
              </a:rPr>
              <a:t>Our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Paired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Reading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scheme</a:t>
            </a:r>
            <a:r>
              <a:rPr lang="ga-IE" sz="1100" dirty="0">
                <a:latin typeface="Comic Sans MS" panose="030F0702030302020204" pitchFamily="66" charset="0"/>
              </a:rPr>
              <a:t> is a </a:t>
            </a:r>
            <a:r>
              <a:rPr lang="ga-IE" sz="1100" dirty="0" err="1">
                <a:latin typeface="Comic Sans MS" panose="030F0702030302020204" pitchFamily="66" charset="0"/>
              </a:rPr>
              <a:t>great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way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for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you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to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read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with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your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child</a:t>
            </a:r>
            <a:r>
              <a:rPr lang="ga-IE" sz="1100" dirty="0">
                <a:latin typeface="Comic Sans MS" panose="030F0702030302020204" pitchFamily="66" charset="0"/>
              </a:rPr>
              <a:t>.</a:t>
            </a:r>
            <a:r>
              <a:rPr lang="en-GB" sz="11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100" b="1" u="sng" dirty="0" err="1">
                <a:latin typeface="Comic Sans MS" panose="030F0702030302020204" pitchFamily="66" charset="0"/>
              </a:rPr>
              <a:t>Scríbhneoireacht</a:t>
            </a:r>
            <a:r>
              <a:rPr lang="en-GB" sz="1100" dirty="0">
                <a:latin typeface="Comic Sans MS" panose="030F0702030302020204" pitchFamily="66" charset="0"/>
              </a:rPr>
              <a:t>: </a:t>
            </a:r>
            <a:r>
              <a:rPr lang="ga-IE" sz="1100" dirty="0" err="1">
                <a:latin typeface="Comic Sans MS" panose="030F0702030302020204" pitchFamily="66" charset="0"/>
              </a:rPr>
              <a:t>Try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to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encourage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your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child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to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write</a:t>
            </a:r>
            <a:r>
              <a:rPr lang="ga-IE" sz="1100" dirty="0">
                <a:latin typeface="Comic Sans MS" panose="030F0702030302020204" pitchFamily="66" charset="0"/>
              </a:rPr>
              <a:t> at </a:t>
            </a:r>
            <a:r>
              <a:rPr lang="ga-IE" sz="1100" dirty="0" err="1">
                <a:latin typeface="Comic Sans MS" panose="030F0702030302020204" pitchFamily="66" charset="0"/>
              </a:rPr>
              <a:t>home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for</a:t>
            </a:r>
            <a:r>
              <a:rPr lang="ga-IE" sz="1100" dirty="0">
                <a:latin typeface="Comic Sans MS" panose="030F0702030302020204" pitchFamily="66" charset="0"/>
              </a:rPr>
              <a:t> </a:t>
            </a:r>
            <a:r>
              <a:rPr lang="ga-IE" sz="1100" dirty="0" err="1">
                <a:latin typeface="Comic Sans MS" panose="030F0702030302020204" pitchFamily="66" charset="0"/>
              </a:rPr>
              <a:t>fun</a:t>
            </a:r>
            <a:r>
              <a:rPr lang="ga-IE" sz="1100" dirty="0">
                <a:latin typeface="Comic Sans MS" panose="030F0702030302020204" pitchFamily="66" charset="0"/>
              </a:rPr>
              <a:t>.</a:t>
            </a:r>
            <a:r>
              <a:rPr lang="en-GB" sz="1100" dirty="0">
                <a:latin typeface="Comic Sans MS" panose="030F0702030302020204" pitchFamily="66" charset="0"/>
              </a:rPr>
              <a:t> E.g.;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100" dirty="0">
                <a:latin typeface="Comic Sans MS" panose="030F0702030302020204" pitchFamily="66" charset="0"/>
              </a:rPr>
              <a:t>-Birthday cards are a great way of getting them to practice their name.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100" dirty="0">
                <a:latin typeface="Comic Sans MS" panose="030F0702030302020204" pitchFamily="66" charset="0"/>
              </a:rPr>
              <a:t>- Writing outside: a bucket of water and a paint brush / chalk on the ground / in the sandpit or mud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100" dirty="0">
                <a:latin typeface="Comic Sans MS" panose="030F0702030302020204" pitchFamily="66" charset="0"/>
              </a:rPr>
              <a:t>-Drawing pictures and writing words to describe their pictures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100" dirty="0">
                <a:latin typeface="Comic Sans MS" panose="030F0702030302020204" pitchFamily="66" charset="0"/>
              </a:rPr>
              <a:t>-positive encouragement when your child attempts to write their sounds / words from school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7" name="Group 6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" descr="Gaelscoil Logo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>Ag </a:t>
            </a:r>
            <a:r>
              <a:rPr lang="en-GB" sz="3600" dirty="0" err="1">
                <a:latin typeface="Comic Sans MS" pitchFamily="66" charset="0"/>
              </a:rPr>
              <a:t>foghlaim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sa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bhaile</a:t>
            </a:r>
            <a:r>
              <a:rPr lang="en-GB" sz="3600" dirty="0">
                <a:latin typeface="Comic Sans MS" pitchFamily="66" charset="0"/>
              </a:rPr>
              <a:t> / </a:t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>Learning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1763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GB" sz="800" dirty="0">
                <a:latin typeface="Comic Sans MS" panose="030F0702030302020204" pitchFamily="66" charset="0"/>
                <a:cs typeface="Times New Roman" pitchFamily="18" charset="0"/>
              </a:rPr>
              <a:t> </a:t>
            </a:r>
            <a:endParaRPr lang="en-GB" sz="28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991" y="1846263"/>
            <a:ext cx="8496622" cy="462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400" b="1" u="sng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Uimhearthacht</a:t>
            </a:r>
            <a:r>
              <a:rPr lang="en-GB" sz="14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/ Numeracy at home</a:t>
            </a: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for your child to recognise that numeracy isn’t </a:t>
            </a:r>
            <a:r>
              <a:rPr lang="en-GB" sz="14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“just a thing that happens in school”</a:t>
            </a: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is extremely beneficial for your their number and maths understanding.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Counting the cars parked outside / counting steps &amp; stairs / counting games inside &amp; outside e.g. board games, snakes and ladders, counting how many swings there are in the park, </a:t>
            </a:r>
            <a:r>
              <a:rPr lang="en-GB" sz="1400" dirty="0">
                <a:latin typeface="Comic Sans MS" panose="030F0702030302020204" pitchFamily="66" charset="0"/>
              </a:rPr>
              <a:t>Setting the table – cutlery, cups </a:t>
            </a:r>
            <a:r>
              <a:rPr lang="en-GB" sz="1400" dirty="0" err="1">
                <a:latin typeface="Comic Sans MS" panose="030F0702030302020204" pitchFamily="66" charset="0"/>
              </a:rPr>
              <a:t>etc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Recognising, naming and investigating shape (2d and 3d) in the world around them e.g. “The kitchen table is a circle.” “The door is a rectangle.” “The box is a cube.” “That pot is a cuboid.” Bingo – shapes 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Number rhymes &amp; songs</a:t>
            </a:r>
            <a:endParaRPr lang="en-GB" sz="1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Spotting different numbers in the environment – door numbers, car number plates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Out shopping – know that we need money to buy things, start to recognise coins 1p, 2p, 5p, 10p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Awareness of time &amp; days of the week – time they get up, eat breakfast, leave for school, eat dinner, go to gymnastics, go to football (simple visuals and continued practice &amp; discussion help)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Cooking – weighing ingredients, reading scales, adapting recipes. 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Keeping score in games – knowing that they won’t always win is very important</a:t>
            </a:r>
            <a:r>
              <a:rPr lang="en-GB" sz="14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7" name="Group 6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" descr="Gaelscoil Logo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1763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GB" sz="800" dirty="0">
                <a:latin typeface="Comic Sans MS" panose="030F0702030302020204" pitchFamily="66" charset="0"/>
                <a:cs typeface="Times New Roman" pitchFamily="18" charset="0"/>
              </a:rPr>
              <a:t> </a:t>
            </a:r>
            <a:endParaRPr lang="en-GB" sz="28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23728" y="1002267"/>
            <a:ext cx="4617849" cy="58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5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7" name="Group 6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" descr="Gaelscoil Logo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>Ag </a:t>
            </a:r>
            <a:r>
              <a:rPr lang="en-GB" sz="3600" dirty="0" err="1">
                <a:latin typeface="Comic Sans MS" pitchFamily="66" charset="0"/>
              </a:rPr>
              <a:t>foghlaim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sa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bhaile</a:t>
            </a:r>
            <a:r>
              <a:rPr lang="en-GB" sz="3600" dirty="0">
                <a:latin typeface="Comic Sans MS" pitchFamily="66" charset="0"/>
              </a:rPr>
              <a:t> / </a:t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>Learning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1763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GB" sz="800" dirty="0">
                <a:latin typeface="Comic Sans MS" panose="030F0702030302020204" pitchFamily="66" charset="0"/>
                <a:cs typeface="Times New Roman" pitchFamily="18" charset="0"/>
              </a:rPr>
              <a:t> </a:t>
            </a:r>
            <a:endParaRPr lang="en-GB" sz="28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991" y="1846263"/>
            <a:ext cx="8496622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These key home learning points are </a:t>
            </a:r>
            <a:r>
              <a:rPr lang="en-GB" sz="16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only a fraction 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what 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be done at home to support your child’s learning.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GB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Please don’t be afraid that if you practice numeracy and literacy skills with them in English that they will get confused – they won’t. The learning concepts are the same in all languages. Our </a:t>
            </a:r>
            <a:r>
              <a:rPr lang="en-GB" sz="1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Gaelscoil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children are masters of their bilingual practice from the get-go. The fact they will be learning things in two languages (or more) is their “superpower”! </a:t>
            </a: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However, a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ll Irish phrases for home learning will be sent home / via seesaw and we will always oblige our parents if they seek to learn a word / phrase. They will LOVE to hear you learn these (and enjoy correcting you too!) and this will help provide a better an even better context for their immersion education.</a:t>
            </a:r>
            <a:endParaRPr lang="en-GB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1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Gaelscoil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mBeann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we recognise that the learning begins at home. We are willing to support and help our parents in any way we can.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2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6" name="Group 5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Ag </a:t>
            </a:r>
            <a:r>
              <a:rPr lang="en-GB" dirty="0" err="1">
                <a:latin typeface="Comic Sans MS" pitchFamily="66" charset="0"/>
              </a:rPr>
              <a:t>cuidiú</a:t>
            </a:r>
            <a:r>
              <a:rPr lang="en-GB" dirty="0">
                <a:latin typeface="Comic Sans MS" pitchFamily="66" charset="0"/>
              </a:rPr>
              <a:t> le do </a:t>
            </a:r>
            <a:r>
              <a:rPr lang="en-GB" dirty="0" err="1">
                <a:latin typeface="Comic Sans MS" pitchFamily="66" charset="0"/>
              </a:rPr>
              <a:t>pháiste</a:t>
            </a:r>
            <a:r>
              <a:rPr lang="en-GB" dirty="0">
                <a:latin typeface="Comic Sans MS" pitchFamily="66" charset="0"/>
              </a:rPr>
              <a:t> 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Supporting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3400" dirty="0">
              <a:latin typeface="Comic Sans MS" panose="030F0702030302020204" pitchFamily="66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400" dirty="0">
                <a:solidFill>
                  <a:srgbClr val="000000"/>
                </a:solidFill>
                <a:latin typeface="Comic Sans MS" panose="030F0702030302020204" pitchFamily="66" charset="0"/>
                <a:ea typeface="ヒラギノ角ゴ Pro W3"/>
              </a:rPr>
              <a:t>There are some fantastic websites to assist parents with Irish and support their child,  such as: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3400" dirty="0">
              <a:solidFill>
                <a:srgbClr val="000000"/>
              </a:solidFill>
              <a:latin typeface="Comic Sans MS" panose="030F0702030302020204" pitchFamily="66" charset="0"/>
              <a:ea typeface="ヒラギノ角ゴ Pro W3"/>
            </a:endParaRPr>
          </a:p>
          <a:p>
            <a:r>
              <a:rPr lang="ga-IE" sz="2900" u="sng" dirty="0">
                <a:latin typeface="Comic Sans MS" panose="030F0702030302020204" pitchFamily="66" charset="0"/>
                <a:hlinkClick r:id="rId5"/>
              </a:rPr>
              <a:t>http://www.abair.tcd.ie/</a:t>
            </a:r>
            <a:r>
              <a:rPr lang="ga-IE" sz="2900" dirty="0">
                <a:latin typeface="Comic Sans MS" panose="030F0702030302020204" pitchFamily="66" charset="0"/>
              </a:rPr>
              <a:t> - </a:t>
            </a:r>
            <a:r>
              <a:rPr lang="ga-IE" sz="2900" dirty="0" err="1">
                <a:latin typeface="Comic Sans MS" panose="030F0702030302020204" pitchFamily="66" charset="0"/>
              </a:rPr>
              <a:t>enter</a:t>
            </a:r>
            <a:r>
              <a:rPr lang="ga-IE" sz="2900" dirty="0">
                <a:latin typeface="Comic Sans MS" panose="030F0702030302020204" pitchFamily="66" charset="0"/>
              </a:rPr>
              <a:t> a word as Gaeilge, this </a:t>
            </a:r>
            <a:r>
              <a:rPr lang="ga-IE" sz="2900" dirty="0" err="1">
                <a:latin typeface="Comic Sans MS" panose="030F0702030302020204" pitchFamily="66" charset="0"/>
              </a:rPr>
              <a:t>site</a:t>
            </a:r>
            <a:r>
              <a:rPr lang="ga-IE" sz="2900" dirty="0">
                <a:latin typeface="Comic Sans MS" panose="030F0702030302020204" pitchFamily="66" charset="0"/>
              </a:rPr>
              <a:t> </a:t>
            </a:r>
            <a:r>
              <a:rPr lang="ga-IE" sz="2900" dirty="0" err="1">
                <a:latin typeface="Comic Sans MS" panose="030F0702030302020204" pitchFamily="66" charset="0"/>
              </a:rPr>
              <a:t>will</a:t>
            </a:r>
            <a:r>
              <a:rPr lang="ga-IE" sz="2900" dirty="0">
                <a:latin typeface="Comic Sans MS" panose="030F0702030302020204" pitchFamily="66" charset="0"/>
              </a:rPr>
              <a:t> </a:t>
            </a:r>
            <a:r>
              <a:rPr lang="ga-IE" sz="2900" dirty="0" err="1">
                <a:latin typeface="Comic Sans MS" panose="030F0702030302020204" pitchFamily="66" charset="0"/>
              </a:rPr>
              <a:t>dictate</a:t>
            </a:r>
            <a:r>
              <a:rPr lang="ga-IE" sz="2900" dirty="0">
                <a:latin typeface="Comic Sans MS" panose="030F0702030302020204" pitchFamily="66" charset="0"/>
              </a:rPr>
              <a:t> </a:t>
            </a:r>
            <a:r>
              <a:rPr lang="ga-IE" sz="2900" dirty="0" err="1">
                <a:latin typeface="Comic Sans MS" panose="030F0702030302020204" pitchFamily="66" charset="0"/>
              </a:rPr>
              <a:t>it</a:t>
            </a:r>
            <a:r>
              <a:rPr lang="ga-IE" sz="2900" dirty="0">
                <a:latin typeface="Comic Sans MS" panose="030F0702030302020204" pitchFamily="66" charset="0"/>
              </a:rPr>
              <a:t> (</a:t>
            </a:r>
            <a:r>
              <a:rPr lang="ga-IE" sz="2900" dirty="0" err="1">
                <a:latin typeface="Comic Sans MS" panose="030F0702030302020204" pitchFamily="66" charset="0"/>
              </a:rPr>
              <a:t>choose</a:t>
            </a:r>
            <a:r>
              <a:rPr lang="ga-IE" sz="2900" dirty="0">
                <a:latin typeface="Comic Sans MS" panose="030F0702030302020204" pitchFamily="66" charset="0"/>
              </a:rPr>
              <a:t> Gaoth Dobhair)</a:t>
            </a:r>
            <a:endParaRPr lang="en-GB" sz="2900" dirty="0">
              <a:latin typeface="Comic Sans MS" panose="030F0702030302020204" pitchFamily="66" charset="0"/>
            </a:endParaRPr>
          </a:p>
          <a:p>
            <a:r>
              <a:rPr lang="ga-IE" sz="2900" u="sng" dirty="0">
                <a:latin typeface="Comic Sans MS" panose="030F0702030302020204" pitchFamily="66" charset="0"/>
                <a:hlinkClick r:id="rId6"/>
              </a:rPr>
              <a:t>http://www.timestables.me.uk/printable-pdf-quiz-generator.htm</a:t>
            </a:r>
            <a:r>
              <a:rPr lang="ga-IE" sz="2900" dirty="0">
                <a:latin typeface="Comic Sans MS" panose="030F0702030302020204" pitchFamily="66" charset="0"/>
              </a:rPr>
              <a:t> </a:t>
            </a:r>
            <a:endParaRPr lang="en-GB" sz="2900" dirty="0">
              <a:latin typeface="Comic Sans MS" panose="030F0702030302020204" pitchFamily="66" charset="0"/>
            </a:endParaRPr>
          </a:p>
          <a:p>
            <a:r>
              <a:rPr lang="ga-IE" sz="2900" u="sng" dirty="0">
                <a:latin typeface="Comic Sans MS" panose="030F0702030302020204" pitchFamily="66" charset="0"/>
                <a:hlinkClick r:id="rId7"/>
              </a:rPr>
              <a:t>http://ccea.org.uk/curriculum/gaeloideachas/eochairchéimeanna_1_2/réims%C3%AD_foghlama/matamaitic_agus_uimhearthacht/clog</a:t>
            </a:r>
            <a:r>
              <a:rPr lang="ga-IE" sz="2900" dirty="0">
                <a:latin typeface="Comic Sans MS" panose="030F0702030302020204" pitchFamily="66" charset="0"/>
              </a:rPr>
              <a:t> </a:t>
            </a:r>
            <a:r>
              <a:rPr lang="ga-IE" sz="2900" dirty="0" err="1">
                <a:latin typeface="Comic Sans MS" panose="030F0702030302020204" pitchFamily="66" charset="0"/>
              </a:rPr>
              <a:t>Learning</a:t>
            </a:r>
            <a:r>
              <a:rPr lang="ga-IE" sz="2900" dirty="0">
                <a:latin typeface="Comic Sans MS" panose="030F0702030302020204" pitchFamily="66" charset="0"/>
              </a:rPr>
              <a:t> </a:t>
            </a:r>
            <a:r>
              <a:rPr lang="ga-IE" sz="2900" dirty="0" err="1">
                <a:latin typeface="Comic Sans MS" panose="030F0702030302020204" pitchFamily="66" charset="0"/>
              </a:rPr>
              <a:t>the</a:t>
            </a:r>
            <a:r>
              <a:rPr lang="ga-IE" sz="2900" dirty="0">
                <a:latin typeface="Comic Sans MS" panose="030F0702030302020204" pitchFamily="66" charset="0"/>
              </a:rPr>
              <a:t> </a:t>
            </a:r>
            <a:r>
              <a:rPr lang="ga-IE" sz="2900" dirty="0" err="1">
                <a:latin typeface="Comic Sans MS" panose="030F0702030302020204" pitchFamily="66" charset="0"/>
              </a:rPr>
              <a:t>clock</a:t>
            </a:r>
            <a:r>
              <a:rPr lang="ga-IE" sz="2900" dirty="0">
                <a:latin typeface="Comic Sans MS" panose="030F0702030302020204" pitchFamily="66" charset="0"/>
              </a:rPr>
              <a:t> as Gaeilge</a:t>
            </a:r>
            <a:endParaRPr lang="en-GB" sz="2900" dirty="0">
              <a:latin typeface="Comic Sans MS" panose="030F0702030302020204" pitchFamily="66" charset="0"/>
            </a:endParaRPr>
          </a:p>
          <a:p>
            <a:r>
              <a:rPr lang="en-GB" sz="2900" dirty="0">
                <a:solidFill>
                  <a:srgbClr val="000000"/>
                </a:solidFill>
                <a:latin typeface="Comic Sans MS" panose="030F0702030302020204" pitchFamily="66" charset="0"/>
                <a:ea typeface="ヒラギノ角ゴ Pro W3"/>
                <a:hlinkClick r:id="rId8"/>
              </a:rPr>
              <a:t>www.bbc.co.uk/northernireland/irish/blas</a:t>
            </a:r>
            <a:endParaRPr lang="en-GB" sz="2900" dirty="0">
              <a:solidFill>
                <a:srgbClr val="000000"/>
              </a:solidFill>
              <a:latin typeface="Comic Sans MS" panose="030F0702030302020204" pitchFamily="66" charset="0"/>
              <a:ea typeface="ヒラギノ角ゴ Pro W3"/>
            </a:endParaRPr>
          </a:p>
          <a:p>
            <a:r>
              <a:rPr lang="en-GB" sz="2900" dirty="0">
                <a:solidFill>
                  <a:srgbClr val="000000"/>
                </a:solidFill>
                <a:latin typeface="Comic Sans MS" panose="030F0702030302020204" pitchFamily="66" charset="0"/>
                <a:ea typeface="ヒラギノ角ゴ Pro W3"/>
                <a:hlinkClick r:id="rId9"/>
              </a:rPr>
              <a:t>www.irishforparents.ie</a:t>
            </a:r>
            <a:r>
              <a:rPr lang="en-GB" sz="2900" dirty="0">
                <a:solidFill>
                  <a:srgbClr val="000000"/>
                </a:solidFill>
                <a:latin typeface="Comic Sans MS" panose="030F0702030302020204" pitchFamily="66" charset="0"/>
                <a:ea typeface="ヒラギノ角ゴ Pro W3"/>
              </a:rPr>
              <a:t>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400" dirty="0">
              <a:solidFill>
                <a:srgbClr val="000000"/>
              </a:solidFill>
              <a:latin typeface="Comic Sans MS" panose="030F0702030302020204" pitchFamily="66" charset="0"/>
              <a:ea typeface="ヒラギノ角ゴ Pro W3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400" dirty="0">
                <a:solidFill>
                  <a:srgbClr val="000000"/>
                </a:solidFill>
                <a:latin typeface="Comic Sans MS" panose="030F0702030302020204" pitchFamily="66" charset="0"/>
                <a:ea typeface="ヒラギノ角ゴ Pro W3"/>
              </a:rPr>
              <a:t>and many more! 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  <a:ea typeface="ヒラギノ角ゴ Pro W3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7" name="Group 6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Ag </a:t>
            </a:r>
            <a:r>
              <a:rPr lang="en-GB" dirty="0" err="1">
                <a:latin typeface="Comic Sans MS" pitchFamily="66" charset="0"/>
              </a:rPr>
              <a:t>ullmhú</a:t>
            </a:r>
            <a:r>
              <a:rPr lang="en-GB" dirty="0">
                <a:latin typeface="Comic Sans MS" pitchFamily="66" charset="0"/>
              </a:rPr>
              <a:t> do Rang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000" dirty="0">
                <a:latin typeface="Comic Sans MS" pitchFamily="66" charset="0"/>
              </a:rPr>
              <a:t>It is important to encourage your child’s independence and self care by;</a:t>
            </a:r>
          </a:p>
          <a:p>
            <a:pPr marL="0" indent="0">
              <a:buNone/>
            </a:pPr>
            <a:endParaRPr lang="en-GB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Putting on own shoes, jumper, coat</a:t>
            </a:r>
          </a:p>
          <a:p>
            <a:r>
              <a:rPr lang="en-GB" sz="2000" dirty="0">
                <a:latin typeface="Comic Sans MS" pitchFamily="66" charset="0"/>
              </a:rPr>
              <a:t>Velcro shoes</a:t>
            </a:r>
          </a:p>
          <a:p>
            <a:r>
              <a:rPr lang="en-GB" sz="2000" dirty="0">
                <a:latin typeface="Comic Sans MS" pitchFamily="66" charset="0"/>
              </a:rPr>
              <a:t>All clothes labelled</a:t>
            </a:r>
          </a:p>
          <a:p>
            <a:r>
              <a:rPr lang="en-GB" sz="2000" dirty="0">
                <a:latin typeface="Comic Sans MS" pitchFamily="66" charset="0"/>
              </a:rPr>
              <a:t>How to use lunchboxes, Tupperware, open a banana etc…</a:t>
            </a:r>
          </a:p>
          <a:p>
            <a:r>
              <a:rPr lang="en-GB" sz="2000" dirty="0">
                <a:latin typeface="Comic Sans MS" pitchFamily="66" charset="0"/>
              </a:rPr>
              <a:t>Colouring in &amp; scissor skills</a:t>
            </a:r>
          </a:p>
          <a:p>
            <a:r>
              <a:rPr lang="en-GB" sz="2000" dirty="0">
                <a:latin typeface="Comic Sans MS" pitchFamily="66" charset="0"/>
              </a:rPr>
              <a:t>Recognise own name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5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6" name="Group 5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>
                <a:latin typeface="Comic Sans MS" pitchFamily="66" charset="0"/>
              </a:rPr>
              <a:t>Iompar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na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scoile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Behaviour &amp;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6804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GB" sz="800" dirty="0">
                <a:latin typeface="Comic Sans MS" panose="030F0702030302020204" pitchFamily="66" charset="0"/>
                <a:cs typeface="Times New Roman" pitchFamily="18" charset="0"/>
              </a:rPr>
              <a:t> </a:t>
            </a:r>
            <a:endParaRPr lang="en-GB" sz="2800" dirty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b="1" dirty="0">
                <a:latin typeface="Comic Sans MS" panose="030F0702030302020204" pitchFamily="66" charset="0"/>
              </a:rPr>
              <a:t>School Discipline</a:t>
            </a: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The classroom, school and playground rules are intended as a means of ensuring order and safety and an environment in which learning can take place.  In </a:t>
            </a:r>
            <a:r>
              <a:rPr lang="en-GB" sz="1600" dirty="0" err="1">
                <a:latin typeface="Comic Sans MS" panose="030F0702030302020204" pitchFamily="66" charset="0"/>
              </a:rPr>
              <a:t>Gaelscoil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 err="1">
                <a:latin typeface="Comic Sans MS" panose="030F0702030302020204" pitchFamily="66" charset="0"/>
              </a:rPr>
              <a:t>na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 err="1">
                <a:latin typeface="Comic Sans MS" panose="030F0702030302020204" pitchFamily="66" charset="0"/>
              </a:rPr>
              <a:t>mBeann</a:t>
            </a:r>
            <a:r>
              <a:rPr lang="en-GB" sz="1600" dirty="0">
                <a:latin typeface="Comic Sans MS" panose="030F0702030302020204" pitchFamily="66" charset="0"/>
              </a:rPr>
              <a:t>, all pupils are expected to behave in a responsible manner both to themselves and others, showing consideration, courtesy and respect for others at all times.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We encourage positive behaviour using rewards systems in line with our school behaviour policy for example:</a:t>
            </a: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-“Kind hands, kind feet, kind words.”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-Traffic light system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-“Golden Time” gain your reward system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-Classroom rewards – stars / tickets / stones in the pot</a:t>
            </a:r>
          </a:p>
        </p:txBody>
      </p:sp>
    </p:spTree>
    <p:extLst>
      <p:ext uri="{BB962C8B-B14F-4D97-AF65-F5344CB8AC3E}">
        <p14:creationId xmlns:p14="http://schemas.microsoft.com/office/powerpoint/2010/main" val="535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7625" y="143209"/>
            <a:ext cx="8848750" cy="1696680"/>
            <a:chOff x="323850" y="150921"/>
            <a:chExt cx="8848750" cy="1696680"/>
          </a:xfrm>
        </p:grpSpPr>
        <p:grpSp>
          <p:nvGrpSpPr>
            <p:cNvPr id="8" name="Group 7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47711"/>
            <a:ext cx="6912768" cy="1143000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Communication with 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Parents via “Seesaw”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036" y="1898028"/>
            <a:ext cx="2412000" cy="3094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For Students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Seesaw empowers students to independently document their learning with built-in creative tools, and provides an authentic audience for their work. 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62966" y="1916832"/>
            <a:ext cx="2412000" cy="30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For Families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Seesaw gives families an immediate and personalized window into their child’s school day, and makes communication with teachers seamless.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11914" y="2564904"/>
            <a:ext cx="2639038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For Teachers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Seesaw saves time on organization and parent communication, makes formative assessment easy, and provides a safe place to teach 21st Century skills.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492" y="5555703"/>
            <a:ext cx="8729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Lead by the teacher 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Used to celebrate success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Used for observations and to monitor progress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To improve link with parents</a:t>
            </a:r>
          </a:p>
        </p:txBody>
      </p:sp>
    </p:spTree>
    <p:extLst>
      <p:ext uri="{BB962C8B-B14F-4D97-AF65-F5344CB8AC3E}">
        <p14:creationId xmlns:p14="http://schemas.microsoft.com/office/powerpoint/2010/main" val="32629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1058" y="2317277"/>
            <a:ext cx="8848750" cy="1696680"/>
            <a:chOff x="323850" y="150921"/>
            <a:chExt cx="8848750" cy="1696680"/>
          </a:xfrm>
        </p:grpSpPr>
        <p:grpSp>
          <p:nvGrpSpPr>
            <p:cNvPr id="14" name="Group 13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411797" y="2636912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Litearthacht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 descr="A picture containing text, floor, indoor, computer&#10;&#10;Description automatically generated">
            <a:extLst>
              <a:ext uri="{FF2B5EF4-FFF2-40B4-BE49-F238E27FC236}">
                <a16:creationId xmlns:a16="http://schemas.microsoft.com/office/drawing/2014/main" id="{FC3EE4E9-C8E8-4D1C-A2DA-97E1D599A6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1" b="19591"/>
          <a:stretch/>
        </p:blipFill>
        <p:spPr>
          <a:xfrm>
            <a:off x="5644304" y="66333"/>
            <a:ext cx="3499696" cy="20288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269E30-B7E8-45DD-8386-4FA3044DC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32" y="3811595"/>
            <a:ext cx="2642535" cy="1981901"/>
          </a:xfrm>
          <a:prstGeom prst="rect">
            <a:avLst/>
          </a:prstGeom>
        </p:spPr>
      </p:pic>
      <p:pic>
        <p:nvPicPr>
          <p:cNvPr id="18" name="Picture 17" descr="A picture containing text, child, person, child&#10;&#10;Description automatically generated">
            <a:extLst>
              <a:ext uri="{FF2B5EF4-FFF2-40B4-BE49-F238E27FC236}">
                <a16:creationId xmlns:a16="http://schemas.microsoft.com/office/drawing/2014/main" id="{A28AFC10-4110-4144-AA7C-A48B60A81A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6"/>
          <a:stretch/>
        </p:blipFill>
        <p:spPr>
          <a:xfrm>
            <a:off x="1" y="64873"/>
            <a:ext cx="3374626" cy="2017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C3098-63B5-4E56-98F3-EEBA0923A7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04" y="4003914"/>
            <a:ext cx="3688528" cy="2766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30E914-A195-413E-B2F1-F4EEFDF669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33" y="4012619"/>
            <a:ext cx="3043517" cy="2282637"/>
          </a:xfrm>
          <a:prstGeom prst="rect">
            <a:avLst/>
          </a:prstGeom>
        </p:spPr>
      </p:pic>
      <p:pic>
        <p:nvPicPr>
          <p:cNvPr id="24" name="Picture 23" descr="A picture containing text, person, child, indoor&#10;&#10;Description automatically generated">
            <a:extLst>
              <a:ext uri="{FF2B5EF4-FFF2-40B4-BE49-F238E27FC236}">
                <a16:creationId xmlns:a16="http://schemas.microsoft.com/office/drawing/2014/main" id="{F13AF9ED-304F-4E06-B810-DE6F85198E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37" y="5153937"/>
            <a:ext cx="2359127" cy="1769345"/>
          </a:xfrm>
          <a:prstGeom prst="rect">
            <a:avLst/>
          </a:prstGeom>
        </p:spPr>
      </p:pic>
      <p:pic>
        <p:nvPicPr>
          <p:cNvPr id="26" name="Picture 25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D26BD182-1DCD-48FD-AD41-7331FFFFA77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6"/>
          <a:stretch/>
        </p:blipFill>
        <p:spPr>
          <a:xfrm rot="5400000">
            <a:off x="3354591" y="13478"/>
            <a:ext cx="2136969" cy="20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7625" y="143209"/>
            <a:ext cx="8848750" cy="1696680"/>
            <a:chOff x="323850" y="150921"/>
            <a:chExt cx="8848750" cy="1696680"/>
          </a:xfrm>
        </p:grpSpPr>
        <p:grpSp>
          <p:nvGrpSpPr>
            <p:cNvPr id="11" name="Group 10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12" y="337301"/>
            <a:ext cx="8233346" cy="1256643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you will 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see on Seesaw?</a:t>
            </a:r>
          </a:p>
        </p:txBody>
      </p:sp>
      <p:sp>
        <p:nvSpPr>
          <p:cNvPr id="4" name="6-Point Star 3"/>
          <p:cNvSpPr/>
          <p:nvPr/>
        </p:nvSpPr>
        <p:spPr>
          <a:xfrm>
            <a:off x="1278977" y="2226469"/>
            <a:ext cx="2033752" cy="18299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latin typeface="Comic Sans MS" panose="030F0702030302020204" pitchFamily="66" charset="0"/>
              </a:rPr>
              <a:t>Photo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2297825" y="4056377"/>
            <a:ext cx="2128343" cy="1836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latin typeface="Comic Sans MS" panose="030F0702030302020204" pitchFamily="66" charset="0"/>
              </a:rPr>
              <a:t>Voice Recording	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5782004" y="2226469"/>
            <a:ext cx="2033752" cy="18299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latin typeface="Comic Sans MS" panose="030F0702030302020204" pitchFamily="66" charset="0"/>
              </a:rPr>
              <a:t>Text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6846176" y="4056377"/>
            <a:ext cx="2033752" cy="18299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latin typeface="Comic Sans MS" panose="030F0702030302020204" pitchFamily="66" charset="0"/>
              </a:rPr>
              <a:t>Video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3555124" y="2226469"/>
            <a:ext cx="2033752" cy="18299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latin typeface="Comic Sans MS" panose="030F0702030302020204" pitchFamily="66" charset="0"/>
              </a:rPr>
              <a:t>Drawing</a:t>
            </a:r>
          </a:p>
        </p:txBody>
      </p:sp>
      <p:sp>
        <p:nvSpPr>
          <p:cNvPr id="9" name="6-Point Star 8"/>
          <p:cNvSpPr/>
          <p:nvPr/>
        </p:nvSpPr>
        <p:spPr>
          <a:xfrm>
            <a:off x="4619296" y="4056377"/>
            <a:ext cx="2033752" cy="18299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Handwriting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147624" y="4056377"/>
            <a:ext cx="2128343" cy="18299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Class Note or Announcement</a:t>
            </a:r>
          </a:p>
        </p:txBody>
      </p:sp>
    </p:spTree>
    <p:extLst>
      <p:ext uri="{BB962C8B-B14F-4D97-AF65-F5344CB8AC3E}">
        <p14:creationId xmlns:p14="http://schemas.microsoft.com/office/powerpoint/2010/main" val="35273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5250" y="260648"/>
            <a:ext cx="8848750" cy="1696680"/>
            <a:chOff x="323850" y="150921"/>
            <a:chExt cx="8848750" cy="1696680"/>
          </a:xfrm>
        </p:grpSpPr>
        <p:grpSp>
          <p:nvGrpSpPr>
            <p:cNvPr id="6" name="Group 5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000" dirty="0">
              <a:latin typeface="Comic Sans MS" pitchFamily="66" charset="0"/>
            </a:endParaRPr>
          </a:p>
          <a:p>
            <a:pPr marL="0" indent="0" algn="ctr">
              <a:buFont typeface="Arial" charset="0"/>
              <a:buNone/>
            </a:pPr>
            <a:endParaRPr lang="en-GB" sz="1000" dirty="0">
              <a:latin typeface="Comic Sans MS" pitchFamily="66" charset="0"/>
            </a:endParaRPr>
          </a:p>
          <a:p>
            <a:pPr marL="0" indent="0" algn="ctr">
              <a:buFont typeface="Arial" charset="0"/>
              <a:buNone/>
            </a:pPr>
            <a:endParaRPr lang="en-GB" sz="1200" dirty="0">
              <a:latin typeface="Comic Sans MS" pitchFamily="66" charset="0"/>
            </a:endParaRPr>
          </a:p>
          <a:p>
            <a:pPr marL="0" indent="0" algn="ctr">
              <a:buFont typeface="Arial" charset="0"/>
              <a:buNone/>
            </a:pPr>
            <a:endParaRPr lang="en-GB" sz="1200" dirty="0">
              <a:latin typeface="Comic Sans MS" pitchFamily="66" charset="0"/>
            </a:endParaRPr>
          </a:p>
          <a:p>
            <a:pPr marL="0" indent="0" algn="ctr">
              <a:buFont typeface="Arial" charset="0"/>
              <a:buNone/>
            </a:pPr>
            <a:endParaRPr lang="en-GB" sz="2000" dirty="0">
              <a:latin typeface="Comic Sans MS" pitchFamily="66" charset="0"/>
            </a:endParaRPr>
          </a:p>
          <a:p>
            <a:pPr marL="0" indent="0" algn="ctr">
              <a:buFont typeface="Arial" charset="0"/>
              <a:buNone/>
            </a:pPr>
            <a:endParaRPr lang="en-GB" sz="2000" dirty="0">
              <a:latin typeface="Comic Sans MS" pitchFamily="66" charset="0"/>
            </a:endParaRPr>
          </a:p>
          <a:p>
            <a:pPr marL="0" indent="0" algn="ctr">
              <a:buFont typeface="Arial" charset="0"/>
              <a:buNone/>
            </a:pPr>
            <a:endParaRPr lang="en-GB" sz="2000" dirty="0">
              <a:latin typeface="Comic Sans MS" pitchFamily="66" charset="0"/>
            </a:endParaRPr>
          </a:p>
          <a:p>
            <a:pPr marL="0" indent="0" algn="ctr">
              <a:buFont typeface="Arial" charset="0"/>
              <a:buNone/>
            </a:pPr>
            <a:r>
              <a:rPr lang="en-GB" sz="2000" dirty="0">
                <a:latin typeface="Comic Sans MS" pitchFamily="66" charset="0"/>
              </a:rPr>
              <a:t>Please contact </a:t>
            </a:r>
            <a:r>
              <a:rPr lang="en-GB" sz="2000" dirty="0" err="1">
                <a:latin typeface="Comic Sans MS" pitchFamily="66" charset="0"/>
              </a:rPr>
              <a:t>Múinteoir</a:t>
            </a:r>
            <a:r>
              <a:rPr lang="en-GB" sz="2000" dirty="0">
                <a:latin typeface="Comic Sans MS" pitchFamily="66" charset="0"/>
              </a:rPr>
              <a:t> Laura with any questions you have regarding your child’s education in Rang 1.</a:t>
            </a:r>
          </a:p>
          <a:p>
            <a:pPr marL="0" indent="0" algn="ctr">
              <a:buFont typeface="Arial" charset="0"/>
              <a:buNone/>
            </a:pPr>
            <a:endParaRPr lang="en-GB" sz="2000" dirty="0">
              <a:latin typeface="Comic Sans MS" pitchFamily="66" charset="0"/>
            </a:endParaRPr>
          </a:p>
          <a:p>
            <a:pPr marL="0" indent="0" algn="ctr">
              <a:buFont typeface="Arial" charset="0"/>
              <a:buNone/>
            </a:pPr>
            <a:r>
              <a:rPr lang="en-GB" sz="2000" dirty="0">
                <a:latin typeface="Comic Sans MS" pitchFamily="66" charset="0"/>
              </a:rPr>
              <a:t>Go </a:t>
            </a:r>
            <a:r>
              <a:rPr lang="en-GB" sz="2000" dirty="0" err="1">
                <a:latin typeface="Comic Sans MS" pitchFamily="66" charset="0"/>
              </a:rPr>
              <a:t>raibh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maith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agaibh</a:t>
            </a:r>
            <a:r>
              <a:rPr lang="en-GB" sz="2000" dirty="0">
                <a:latin typeface="Comic Sans MS" pitchFamily="66" charset="0"/>
              </a:rPr>
              <a:t>!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447268"/>
            <a:ext cx="7787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GB" sz="4000" dirty="0" err="1">
                <a:latin typeface="Comic Sans MS" pitchFamily="66" charset="0"/>
              </a:rPr>
              <a:t>Ceisteanna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dirty="0" err="1">
                <a:latin typeface="Comic Sans MS" pitchFamily="66" charset="0"/>
              </a:rPr>
              <a:t>ar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dirty="0" err="1">
                <a:latin typeface="Comic Sans MS" pitchFamily="66" charset="0"/>
              </a:rPr>
              <a:t>bith</a:t>
            </a:r>
            <a:r>
              <a:rPr lang="en-GB" sz="4000" dirty="0">
                <a:latin typeface="Comic Sans MS" pitchFamily="66" charset="0"/>
              </a:rPr>
              <a:t>?</a:t>
            </a:r>
          </a:p>
          <a:p>
            <a:pPr marL="0" indent="0" algn="ctr">
              <a:buFont typeface="Arial" charset="0"/>
              <a:buNone/>
            </a:pPr>
            <a:r>
              <a:rPr lang="en-GB" sz="4000" dirty="0">
                <a:latin typeface="Comic Sans MS" pitchFamily="66" charset="0"/>
              </a:rPr>
              <a:t>Any 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4" name="Group 3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1945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>
                <a:latin typeface="Comic Sans MS" pitchFamily="66" charset="0"/>
              </a:rPr>
              <a:t>Litearthacht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5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600" dirty="0">
                <a:latin typeface="Comic Sans MS" pitchFamily="66" charset="0"/>
              </a:rPr>
              <a:t>In Rang 1 we teach the same language concepts and literacy skills as is taught in any other Primary 1 classroom:</a:t>
            </a:r>
          </a:p>
          <a:p>
            <a:pPr marL="0" indent="0">
              <a:lnSpc>
                <a:spcPct val="80000"/>
              </a:lnSpc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1600" dirty="0">
                <a:latin typeface="Comic Sans MS" pitchFamily="66" charset="0"/>
              </a:rPr>
              <a:t>Talking &amp; Listening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1600" dirty="0">
                <a:latin typeface="Comic Sans MS" pitchFamily="66" charset="0"/>
              </a:rPr>
              <a:t>Phonological Awareness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1600" dirty="0">
                <a:latin typeface="Comic Sans MS" pitchFamily="66" charset="0"/>
              </a:rPr>
              <a:t>Writing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1600" dirty="0">
                <a:latin typeface="Comic Sans MS" pitchFamily="66" charset="0"/>
              </a:rPr>
              <a:t>Reading</a:t>
            </a:r>
          </a:p>
          <a:p>
            <a:pPr marL="0" indent="0">
              <a:lnSpc>
                <a:spcPct val="80000"/>
              </a:lnSpc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600" dirty="0">
                <a:latin typeface="Comic Sans MS" pitchFamily="66" charset="0"/>
              </a:rPr>
              <a:t>In literacy we teach:</a:t>
            </a:r>
          </a:p>
          <a:p>
            <a:pPr marL="0" indent="0">
              <a:lnSpc>
                <a:spcPct val="80000"/>
              </a:lnSpc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GB" sz="1600" dirty="0">
                <a:latin typeface="Comic Sans MS" pitchFamily="66" charset="0"/>
              </a:rPr>
              <a:t>Attention and listening development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mic Sans MS" pitchFamily="66" charset="0"/>
              </a:rPr>
              <a:t>Rhyme,  syllables and beginning sounds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mic Sans MS" pitchFamily="66" charset="0"/>
              </a:rPr>
              <a:t>Phonics, sound, blending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mic Sans MS" pitchFamily="66" charset="0"/>
              </a:rPr>
              <a:t>Keywords to learn at home to help pupils with emergent reading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mic Sans MS" pitchFamily="66" charset="0"/>
              </a:rPr>
              <a:t>Reading skills e.g. turning pages, reading from left to right, and using pictorial clues to help tell the story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mic Sans MS" pitchFamily="66" charset="0"/>
              </a:rPr>
              <a:t>Writing skills,  starting off with individual letters/sounds, building up to words, and progressing to sentence level towards the end of the year.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627" y="2580660"/>
            <a:ext cx="8848750" cy="1696680"/>
            <a:chOff x="323850" y="150921"/>
            <a:chExt cx="8848750" cy="1696680"/>
          </a:xfrm>
        </p:grpSpPr>
        <p:grpSp>
          <p:nvGrpSpPr>
            <p:cNvPr id="13" name="Group 12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2041501" y="2967335"/>
            <a:ext cx="5061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Uimhearthacht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BC3B9B5E-4BF9-4B90-84A1-816602DB8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r="6098" b="18504"/>
          <a:stretch/>
        </p:blipFill>
        <p:spPr>
          <a:xfrm>
            <a:off x="5921051" y="128681"/>
            <a:ext cx="3175567" cy="2392090"/>
          </a:xfrm>
          <a:prstGeom prst="rect">
            <a:avLst/>
          </a:prstGeom>
        </p:spPr>
      </p:pic>
      <p:pic>
        <p:nvPicPr>
          <p:cNvPr id="5" name="Picture 4" descr="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0A5BFB1C-ED73-40CA-8648-30204F0ED0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b="6490"/>
          <a:stretch/>
        </p:blipFill>
        <p:spPr>
          <a:xfrm>
            <a:off x="-36512" y="128681"/>
            <a:ext cx="3180348" cy="2392090"/>
          </a:xfrm>
          <a:prstGeom prst="rect">
            <a:avLst/>
          </a:prstGeom>
        </p:spPr>
      </p:pic>
      <p:pic>
        <p:nvPicPr>
          <p:cNvPr id="8" name="Picture 7" descr="A group of children playing in a sandbox&#10;&#10;Description automatically generated with low confidence">
            <a:extLst>
              <a:ext uri="{FF2B5EF4-FFF2-40B4-BE49-F238E27FC236}">
                <a16:creationId xmlns:a16="http://schemas.microsoft.com/office/drawing/2014/main" id="{DDD83170-5A9E-46EA-83E8-34BA1A7652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11073" r="14289" b="12254"/>
          <a:stretch/>
        </p:blipFill>
        <p:spPr>
          <a:xfrm>
            <a:off x="3163842" y="283872"/>
            <a:ext cx="2712533" cy="2023947"/>
          </a:xfrm>
          <a:prstGeom prst="rect">
            <a:avLst/>
          </a:prstGeom>
        </p:spPr>
      </p:pic>
      <p:pic>
        <p:nvPicPr>
          <p:cNvPr id="10" name="Picture 9" descr="A picture containing group&#10;&#10;Description automatically generated">
            <a:extLst>
              <a:ext uri="{FF2B5EF4-FFF2-40B4-BE49-F238E27FC236}">
                <a16:creationId xmlns:a16="http://schemas.microsoft.com/office/drawing/2014/main" id="{3C295B06-13A5-4BAD-8857-E01C48AA87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r="14256" b="28327"/>
          <a:stretch/>
        </p:blipFill>
        <p:spPr>
          <a:xfrm>
            <a:off x="73879" y="4964483"/>
            <a:ext cx="2626372" cy="1509512"/>
          </a:xfrm>
          <a:prstGeom prst="rect">
            <a:avLst/>
          </a:prstGeom>
        </p:spPr>
      </p:pic>
      <p:pic>
        <p:nvPicPr>
          <p:cNvPr id="17" name="Picture 16" descr="A group of children playing a game&#10;&#10;Description automatically generated with medium confidence">
            <a:extLst>
              <a:ext uri="{FF2B5EF4-FFF2-40B4-BE49-F238E27FC236}">
                <a16:creationId xmlns:a16="http://schemas.microsoft.com/office/drawing/2014/main" id="{6547008A-3841-4C8E-A0C3-C88679702A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1" r="7144" b="2745"/>
          <a:stretch/>
        </p:blipFill>
        <p:spPr>
          <a:xfrm>
            <a:off x="2771800" y="4658272"/>
            <a:ext cx="3016912" cy="2124745"/>
          </a:xfrm>
          <a:prstGeom prst="rect">
            <a:avLst/>
          </a:prstGeom>
        </p:spPr>
      </p:pic>
      <p:pic>
        <p:nvPicPr>
          <p:cNvPr id="19" name="Picture 18" descr="A picture containing child, indoor, little, child&#10;&#10;Description automatically generated">
            <a:extLst>
              <a:ext uri="{FF2B5EF4-FFF2-40B4-BE49-F238E27FC236}">
                <a16:creationId xmlns:a16="http://schemas.microsoft.com/office/drawing/2014/main" id="{65CD3CD2-BA66-4120-8FD1-C3DD3EDA6A5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19212" r="4480" b="20837"/>
          <a:stretch/>
        </p:blipFill>
        <p:spPr>
          <a:xfrm>
            <a:off x="5868144" y="4967293"/>
            <a:ext cx="3175567" cy="15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6" name="Group 5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>
                <a:latin typeface="Comic Sans MS" pitchFamily="66" charset="0"/>
              </a:rPr>
              <a:t>Uimhearthacht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4679080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Children are introduced to mathematical concepts through activities that involve sorting, matching, comparing, classifying, and making patterns and sequences in a variety of contexts. These activities involve children in playing, exploring and investigating, doing and observing, talking and listening, and asking and answering questions.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Throughout their year in Rang 1, the children will be enabled to develop their awareness and understanding of the following areas of Mathematics and Numeracy through practical activities and games:</a:t>
            </a:r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NUMBER: Understanding Number / Counting and Number Recognition / Addition / Subtraction / Understanding Money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MEASURES: Length / Weight / Capacity / Volume / Area / Time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SHAPE AND SPACE</a:t>
            </a:r>
            <a:r>
              <a:rPr lang="en-GB" sz="1400" dirty="0">
                <a:latin typeface="Comic Sans MS" panose="030F0702030302020204" pitchFamily="66" charset="0"/>
              </a:rPr>
              <a:t>: </a:t>
            </a:r>
            <a:r>
              <a:rPr lang="en-GB" sz="1400" b="1" dirty="0">
                <a:latin typeface="Comic Sans MS" panose="030F0702030302020204" pitchFamily="66" charset="0"/>
              </a:rPr>
              <a:t>2- D Shape / 3D Shape</a:t>
            </a: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POSITION, MOVEMENT AND DIRECTION</a:t>
            </a: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SORTING</a:t>
            </a: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PATTERNS AND RELATIONSHIPS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sz="1400" dirty="0"/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38546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7625" y="2564904"/>
            <a:ext cx="8848750" cy="1696680"/>
            <a:chOff x="323850" y="150921"/>
            <a:chExt cx="8848750" cy="1696680"/>
          </a:xfrm>
        </p:grpSpPr>
        <p:grpSp>
          <p:nvGrpSpPr>
            <p:cNvPr id="7" name="Group 6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728112" y="2924944"/>
            <a:ext cx="5687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Súgradh</a:t>
            </a: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/ ADTO</a:t>
            </a:r>
          </a:p>
        </p:txBody>
      </p:sp>
      <p:pic>
        <p:nvPicPr>
          <p:cNvPr id="3" name="Picture 2" descr="A picture containing person, child, little, outdoor object&#10;&#10;Description automatically generated">
            <a:extLst>
              <a:ext uri="{FF2B5EF4-FFF2-40B4-BE49-F238E27FC236}">
                <a16:creationId xmlns:a16="http://schemas.microsoft.com/office/drawing/2014/main" id="{72C1F53A-7C1E-48DB-8507-F88077EB46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11018" r="14436" b="8434"/>
          <a:stretch/>
        </p:blipFill>
        <p:spPr>
          <a:xfrm>
            <a:off x="133233" y="80845"/>
            <a:ext cx="2080683" cy="2144627"/>
          </a:xfrm>
          <a:prstGeom prst="rect">
            <a:avLst/>
          </a:prstGeom>
        </p:spPr>
      </p:pic>
      <p:pic>
        <p:nvPicPr>
          <p:cNvPr id="11" name="Picture 10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0DB6E51F-F677-454C-AF86-B734286A12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8" b="20396"/>
          <a:stretch/>
        </p:blipFill>
        <p:spPr>
          <a:xfrm>
            <a:off x="6853619" y="102720"/>
            <a:ext cx="2254885" cy="1627989"/>
          </a:xfrm>
          <a:prstGeom prst="rect">
            <a:avLst/>
          </a:prstGeom>
        </p:spPr>
      </p:pic>
      <p:pic>
        <p:nvPicPr>
          <p:cNvPr id="15" name="Picture 14" descr="A group of children playing outside&#10;&#10;Description automatically generated with low confidence">
            <a:extLst>
              <a:ext uri="{FF2B5EF4-FFF2-40B4-BE49-F238E27FC236}">
                <a16:creationId xmlns:a16="http://schemas.microsoft.com/office/drawing/2014/main" id="{56992837-F363-481A-9E3C-D54FD34DD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08" y="106930"/>
            <a:ext cx="2503116" cy="1877337"/>
          </a:xfrm>
          <a:prstGeom prst="rect">
            <a:avLst/>
          </a:prstGeom>
        </p:spPr>
      </p:pic>
      <p:pic>
        <p:nvPicPr>
          <p:cNvPr id="17" name="Picture 16" descr="A group of children playing with toys&#10;&#10;Description automatically generated with medium confidence">
            <a:extLst>
              <a:ext uri="{FF2B5EF4-FFF2-40B4-BE49-F238E27FC236}">
                <a16:creationId xmlns:a16="http://schemas.microsoft.com/office/drawing/2014/main" id="{2988B64A-491D-4CEE-A55A-1B5692C56B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7" t="30478" r="20337" b="13122"/>
          <a:stretch/>
        </p:blipFill>
        <p:spPr>
          <a:xfrm>
            <a:off x="3758372" y="4729837"/>
            <a:ext cx="2985308" cy="1944665"/>
          </a:xfrm>
          <a:prstGeom prst="rect">
            <a:avLst/>
          </a:prstGeom>
        </p:spPr>
      </p:pic>
      <p:pic>
        <p:nvPicPr>
          <p:cNvPr id="19" name="Picture 18" descr="A picture containing text, person, indoor, child&#10;&#10;Description automatically generated">
            <a:extLst>
              <a:ext uri="{FF2B5EF4-FFF2-40B4-BE49-F238E27FC236}">
                <a16:creationId xmlns:a16="http://schemas.microsoft.com/office/drawing/2014/main" id="{278777E2-5D7D-48F2-B1BF-EBEF3646C1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6" r="9902"/>
          <a:stretch/>
        </p:blipFill>
        <p:spPr>
          <a:xfrm>
            <a:off x="133233" y="4632527"/>
            <a:ext cx="3467666" cy="2172501"/>
          </a:xfrm>
          <a:prstGeom prst="rect">
            <a:avLst/>
          </a:prstGeom>
        </p:spPr>
      </p:pic>
      <p:pic>
        <p:nvPicPr>
          <p:cNvPr id="27" name="Picture 26" descr="A picture containing indoor, floor, child, child&#10;&#10;Description automatically generated">
            <a:extLst>
              <a:ext uri="{FF2B5EF4-FFF2-40B4-BE49-F238E27FC236}">
                <a16:creationId xmlns:a16="http://schemas.microsoft.com/office/drawing/2014/main" id="{B8BF3704-F8A1-4674-A4EB-D1F4F252C0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900" r="22617" b="12176"/>
          <a:stretch/>
        </p:blipFill>
        <p:spPr>
          <a:xfrm>
            <a:off x="6901154" y="4615920"/>
            <a:ext cx="2063333" cy="2172501"/>
          </a:xfrm>
          <a:prstGeom prst="rect">
            <a:avLst/>
          </a:prstGeom>
        </p:spPr>
      </p:pic>
      <p:pic>
        <p:nvPicPr>
          <p:cNvPr id="29" name="Picture 28" descr="A group of children on a tractor&#10;&#10;Description automatically generated with low confidence">
            <a:extLst>
              <a:ext uri="{FF2B5EF4-FFF2-40B4-BE49-F238E27FC236}">
                <a16:creationId xmlns:a16="http://schemas.microsoft.com/office/drawing/2014/main" id="{DA114B7D-EFC0-4D6D-B462-965A968F8D2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7044" r="17753" b="5918"/>
          <a:stretch/>
        </p:blipFill>
        <p:spPr>
          <a:xfrm>
            <a:off x="4844917" y="106032"/>
            <a:ext cx="1959331" cy="19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6" name="Group 5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latin typeface="Comic Sans MS" pitchFamily="66" charset="0"/>
              </a:rPr>
              <a:t>Play &amp; The World Around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5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mic Sans MS" pitchFamily="66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dirty="0">
                <a:latin typeface="Comic Sans MS" pitchFamily="66" charset="0"/>
              </a:rPr>
              <a:t>A significant proportion of the curriculum in Rang 1 is delivered through play-based learning. In the foundation stage in </a:t>
            </a:r>
            <a:r>
              <a:rPr lang="en-GB" sz="1600" dirty="0" err="1">
                <a:latin typeface="Comic Sans MS" pitchFamily="66" charset="0"/>
              </a:rPr>
              <a:t>Gaelscoil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err="1">
                <a:latin typeface="Comic Sans MS" pitchFamily="66" charset="0"/>
              </a:rPr>
              <a:t>na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err="1">
                <a:latin typeface="Comic Sans MS" pitchFamily="66" charset="0"/>
              </a:rPr>
              <a:t>mBeann</a:t>
            </a:r>
            <a:r>
              <a:rPr lang="en-GB" sz="1600" dirty="0">
                <a:latin typeface="Comic Sans MS" pitchFamily="66" charset="0"/>
              </a:rPr>
              <a:t> we feel that the children are reaping the rewards from child led / free play approach which inside and outside play are intertwined.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mic Sans MS" pitchFamily="66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dirty="0">
                <a:latin typeface="Comic Sans MS" pitchFamily="66" charset="0"/>
              </a:rPr>
              <a:t>Children learn to problem solve, take turns, share, explain their methods and extend their vocabulary and communication skills through language rich, adult supervised/modelled play experiences.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Comic Sans MS" pitchFamily="66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dirty="0">
                <a:latin typeface="Comic Sans MS" pitchFamily="66" charset="0"/>
              </a:rPr>
              <a:t>This year we will cover these topics through The World Around Us: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Mo </a:t>
            </a:r>
            <a:r>
              <a:rPr lang="en-GB" sz="1400" dirty="0" err="1">
                <a:latin typeface="Comic Sans MS" panose="030F0702030302020204" pitchFamily="66" charset="0"/>
              </a:rPr>
              <a:t>chlann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  <a:r>
              <a:rPr lang="en-GB" sz="1400" dirty="0" err="1">
                <a:latin typeface="Comic Sans MS" panose="030F0702030302020204" pitchFamily="66" charset="0"/>
              </a:rPr>
              <a:t>agus</a:t>
            </a:r>
            <a:r>
              <a:rPr lang="en-GB" sz="1400" dirty="0">
                <a:latin typeface="Comic Sans MS" panose="030F0702030302020204" pitchFamily="66" charset="0"/>
              </a:rPr>
              <a:t> an </a:t>
            </a:r>
            <a:r>
              <a:rPr lang="en-GB" sz="1400" dirty="0" err="1">
                <a:latin typeface="Comic Sans MS" panose="030F0702030302020204" pitchFamily="66" charset="0"/>
              </a:rPr>
              <a:t>Fómhar</a:t>
            </a:r>
            <a:r>
              <a:rPr lang="en-GB" sz="1400" dirty="0">
                <a:latin typeface="Comic Sans MS" panose="030F0702030302020204" pitchFamily="66" charset="0"/>
              </a:rPr>
              <a:t> – My family &amp; Autumn</a:t>
            </a:r>
          </a:p>
          <a:p>
            <a:r>
              <a:rPr lang="en-GB" sz="1400" dirty="0" err="1">
                <a:latin typeface="Comic Sans MS" panose="030F0702030302020204" pitchFamily="66" charset="0"/>
              </a:rPr>
              <a:t>Daoine</a:t>
            </a:r>
            <a:r>
              <a:rPr lang="en-GB" sz="1400" dirty="0">
                <a:latin typeface="Comic Sans MS" panose="030F0702030302020204" pitchFamily="66" charset="0"/>
              </a:rPr>
              <a:t> a </a:t>
            </a:r>
            <a:r>
              <a:rPr lang="en-GB" sz="1400" dirty="0" err="1">
                <a:latin typeface="Comic Sans MS" panose="030F0702030302020204" pitchFamily="66" charset="0"/>
              </a:rPr>
              <a:t>chuidíonn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  <a:r>
              <a:rPr lang="en-GB" sz="1400" dirty="0" err="1">
                <a:latin typeface="Comic Sans MS" panose="030F0702030302020204" pitchFamily="66" charset="0"/>
              </a:rPr>
              <a:t>linn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  <a:r>
              <a:rPr lang="en-GB" sz="1400" dirty="0" err="1">
                <a:latin typeface="Comic Sans MS" panose="030F0702030302020204" pitchFamily="66" charset="0"/>
              </a:rPr>
              <a:t>agus</a:t>
            </a:r>
            <a:r>
              <a:rPr lang="en-GB" sz="1400" dirty="0">
                <a:latin typeface="Comic Sans MS" panose="030F0702030302020204" pitchFamily="66" charset="0"/>
              </a:rPr>
              <a:t> an Nollaig – People who help us </a:t>
            </a:r>
            <a:r>
              <a:rPr lang="ga-IE" sz="1400" dirty="0">
                <a:latin typeface="Comic Sans MS" panose="030F0702030302020204" pitchFamily="66" charset="0"/>
              </a:rPr>
              <a:t>&amp;</a:t>
            </a:r>
            <a:r>
              <a:rPr lang="en-GB" sz="1400" dirty="0">
                <a:latin typeface="Comic Sans MS" panose="030F0702030302020204" pitchFamily="66" charset="0"/>
              </a:rPr>
              <a:t> the Christmas season</a:t>
            </a:r>
          </a:p>
          <a:p>
            <a:r>
              <a:rPr lang="en-GB" sz="1400" dirty="0" err="1">
                <a:latin typeface="Comic Sans MS" panose="030F0702030302020204" pitchFamily="66" charset="0"/>
              </a:rPr>
              <a:t>Solas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  <a:r>
              <a:rPr lang="en-GB" sz="1400" dirty="0" err="1">
                <a:latin typeface="Comic Sans MS" panose="030F0702030302020204" pitchFamily="66" charset="0"/>
              </a:rPr>
              <a:t>agus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  <a:r>
              <a:rPr lang="en-GB" sz="1400" dirty="0" err="1">
                <a:latin typeface="Comic Sans MS" panose="030F0702030302020204" pitchFamily="66" charset="0"/>
              </a:rPr>
              <a:t>Dorchadas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  <a:r>
              <a:rPr lang="ga-IE" sz="1400" dirty="0">
                <a:latin typeface="Comic Sans MS" panose="030F0702030302020204" pitchFamily="66" charset="0"/>
              </a:rPr>
              <a:t>&amp; An Gheimhreadh – </a:t>
            </a:r>
            <a:r>
              <a:rPr lang="en-GB" sz="1400" dirty="0">
                <a:latin typeface="Comic Sans MS" panose="030F0702030302020204" pitchFamily="66" charset="0"/>
              </a:rPr>
              <a:t>Light and Darkness </a:t>
            </a:r>
            <a:r>
              <a:rPr lang="ga-IE" sz="1400" dirty="0">
                <a:latin typeface="Comic Sans MS" panose="030F0702030302020204" pitchFamily="66" charset="0"/>
              </a:rPr>
              <a:t>&amp; </a:t>
            </a:r>
            <a:r>
              <a:rPr lang="ga-IE" sz="1400" dirty="0" err="1">
                <a:latin typeface="Comic Sans MS" panose="030F0702030302020204" pitchFamily="66" charset="0"/>
              </a:rPr>
              <a:t>Winter</a:t>
            </a: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>
                <a:latin typeface="Comic Sans MS" panose="030F0702030302020204" pitchFamily="66" charset="0"/>
              </a:rPr>
              <a:t>An </a:t>
            </a:r>
            <a:r>
              <a:rPr lang="en-GB" sz="1400" dirty="0" err="1">
                <a:latin typeface="Comic Sans MS" panose="030F0702030302020204" pitchFamily="66" charset="0"/>
              </a:rPr>
              <a:t>tEarrach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  <a:r>
              <a:rPr lang="en-GB" sz="1400" dirty="0" err="1">
                <a:latin typeface="Comic Sans MS" panose="030F0702030302020204" pitchFamily="66" charset="0"/>
              </a:rPr>
              <a:t>agus</a:t>
            </a:r>
            <a:r>
              <a:rPr lang="en-GB" sz="1400" dirty="0">
                <a:latin typeface="Comic Sans MS" panose="030F0702030302020204" pitchFamily="66" charset="0"/>
              </a:rPr>
              <a:t> Bia – The Spring &amp; Food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An </a:t>
            </a:r>
            <a:r>
              <a:rPr lang="en-GB" sz="1400" dirty="0" err="1">
                <a:latin typeface="Comic Sans MS" panose="030F0702030302020204" pitchFamily="66" charset="0"/>
              </a:rPr>
              <a:t>Samhradh</a:t>
            </a:r>
            <a:r>
              <a:rPr lang="en-GB" sz="1400" dirty="0">
                <a:latin typeface="Comic Sans MS" panose="030F0702030302020204" pitchFamily="66" charset="0"/>
              </a:rPr>
              <a:t> &amp; </a:t>
            </a:r>
            <a:r>
              <a:rPr lang="en-GB" sz="1400" dirty="0" err="1">
                <a:latin typeface="Comic Sans MS" panose="030F0702030302020204" pitchFamily="66" charset="0"/>
              </a:rPr>
              <a:t>Sárlaochra</a:t>
            </a:r>
            <a:r>
              <a:rPr lang="en-GB" sz="1400" dirty="0">
                <a:latin typeface="Comic Sans MS" panose="030F0702030302020204" pitchFamily="66" charset="0"/>
              </a:rPr>
              <a:t> – The Summer </a:t>
            </a:r>
            <a:r>
              <a:rPr lang="en-GB" sz="1400">
                <a:latin typeface="Comic Sans MS" panose="030F0702030302020204" pitchFamily="66" charset="0"/>
              </a:rPr>
              <a:t>&amp; Heroes</a:t>
            </a:r>
            <a:endParaRPr lang="en-GB" sz="18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33960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8503" y="2967335"/>
            <a:ext cx="9341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Spórt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nGaelscoil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mBeann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3850" y="150921"/>
            <a:ext cx="8848750" cy="1696680"/>
            <a:chOff x="323850" y="150921"/>
            <a:chExt cx="8848750" cy="1696680"/>
          </a:xfrm>
        </p:grpSpPr>
        <p:grpSp>
          <p:nvGrpSpPr>
            <p:cNvPr id="6" name="Group 5"/>
            <p:cNvGrpSpPr/>
            <p:nvPr/>
          </p:nvGrpSpPr>
          <p:grpSpPr>
            <a:xfrm>
              <a:off x="323850" y="207583"/>
              <a:ext cx="8640763" cy="1638680"/>
              <a:chOff x="323850" y="207583"/>
              <a:chExt cx="8640763" cy="163868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260350"/>
                <a:ext cx="8640763" cy="158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 descr="Gaelscoil Logo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7" y="207583"/>
                <a:ext cx="1781588" cy="16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 descr="Gaelscoil Logo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54" y="150921"/>
              <a:ext cx="1844646" cy="169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GB" dirty="0"/>
            </a:br>
            <a:r>
              <a:rPr lang="en-GB" sz="3100" dirty="0" err="1">
                <a:latin typeface="Comic Sans MS" pitchFamily="66" charset="0"/>
              </a:rPr>
              <a:t>Imeachtaí</a:t>
            </a:r>
            <a:r>
              <a:rPr lang="en-GB" sz="3100" dirty="0">
                <a:latin typeface="Comic Sans MS" pitchFamily="66" charset="0"/>
              </a:rPr>
              <a:t> </a:t>
            </a:r>
            <a:r>
              <a:rPr lang="en-GB" sz="3100" dirty="0" err="1">
                <a:latin typeface="Comic Sans MS" pitchFamily="66" charset="0"/>
              </a:rPr>
              <a:t>Seach-churaclaim</a:t>
            </a:r>
            <a:br>
              <a:rPr lang="en-GB" sz="3100" dirty="0">
                <a:latin typeface="Comic Sans MS" pitchFamily="66" charset="0"/>
              </a:rPr>
            </a:br>
            <a:r>
              <a:rPr lang="en-GB" sz="3100" dirty="0">
                <a:latin typeface="Comic Sans MS" pitchFamily="66" charset="0"/>
              </a:rPr>
              <a:t>Extra-curricular activities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sz="2200" dirty="0">
              <a:latin typeface="Comic Sans MS" pitchFamily="66" charset="0"/>
            </a:endParaRPr>
          </a:p>
          <a:p>
            <a:pPr algn="just"/>
            <a:r>
              <a:rPr lang="en-GB" sz="2200" dirty="0">
                <a:latin typeface="Comic Sans MS" pitchFamily="66" charset="0"/>
              </a:rPr>
              <a:t>Club </a:t>
            </a:r>
            <a:r>
              <a:rPr lang="en-GB" sz="2200" dirty="0" err="1">
                <a:latin typeface="Comic Sans MS" pitchFamily="66" charset="0"/>
              </a:rPr>
              <a:t>Bricfeasta</a:t>
            </a:r>
            <a:r>
              <a:rPr lang="en-GB" sz="2200" dirty="0">
                <a:latin typeface="Comic Sans MS" pitchFamily="66" charset="0"/>
              </a:rPr>
              <a:t> – breakfast club</a:t>
            </a:r>
          </a:p>
          <a:p>
            <a:pPr algn="just"/>
            <a:r>
              <a:rPr lang="en-GB" sz="2200" dirty="0">
                <a:latin typeface="Comic Sans MS" pitchFamily="66" charset="0"/>
              </a:rPr>
              <a:t>Afterschool Facilities - includes homework clubs, football, music, library club, etc… </a:t>
            </a:r>
          </a:p>
          <a:p>
            <a:pPr algn="just"/>
            <a:r>
              <a:rPr lang="en-GB" sz="2200" dirty="0">
                <a:latin typeface="Comic Sans MS" pitchFamily="66" charset="0"/>
              </a:rPr>
              <a:t>Summer Schemes - having fun and speaking Irish in July (</a:t>
            </a:r>
            <a:r>
              <a:rPr lang="en-GB" sz="2200" dirty="0" err="1">
                <a:latin typeface="Comic Sans MS" pitchFamily="66" charset="0"/>
              </a:rPr>
              <a:t>Longstone</a:t>
            </a:r>
            <a:r>
              <a:rPr lang="en-GB" sz="2200" dirty="0">
                <a:latin typeface="Comic Sans MS" pitchFamily="66" charset="0"/>
              </a:rPr>
              <a:t> &amp; </a:t>
            </a:r>
            <a:r>
              <a:rPr lang="en-GB" sz="2200" dirty="0" err="1">
                <a:latin typeface="Comic Sans MS" pitchFamily="66" charset="0"/>
              </a:rPr>
              <a:t>Gaelscoil</a:t>
            </a:r>
            <a:r>
              <a:rPr lang="en-GB" sz="2200" dirty="0">
                <a:latin typeface="Comic Sans MS" pitchFamily="66" charset="0"/>
              </a:rPr>
              <a:t> </a:t>
            </a:r>
            <a:r>
              <a:rPr lang="en-GB" sz="2200" dirty="0" err="1">
                <a:latin typeface="Comic Sans MS" pitchFamily="66" charset="0"/>
              </a:rPr>
              <a:t>na</a:t>
            </a:r>
            <a:r>
              <a:rPr lang="en-GB" sz="2200" dirty="0">
                <a:latin typeface="Comic Sans MS" pitchFamily="66" charset="0"/>
              </a:rPr>
              <a:t> </a:t>
            </a:r>
            <a:r>
              <a:rPr lang="en-GB" sz="2200" dirty="0" err="1">
                <a:latin typeface="Comic Sans MS" pitchFamily="66" charset="0"/>
              </a:rPr>
              <a:t>mBeann</a:t>
            </a:r>
            <a:r>
              <a:rPr lang="en-GB" sz="2200" dirty="0">
                <a:latin typeface="Comic Sans MS" pitchFamily="66" charset="0"/>
              </a:rPr>
              <a:t>)</a:t>
            </a:r>
          </a:p>
          <a:p>
            <a:pPr algn="just"/>
            <a:r>
              <a:rPr lang="en-GB" sz="2200" dirty="0">
                <a:latin typeface="Comic Sans MS" pitchFamily="66" charset="0"/>
              </a:rPr>
              <a:t>School trips, walks and outings</a:t>
            </a:r>
          </a:p>
          <a:p>
            <a:pPr algn="just"/>
            <a:r>
              <a:rPr lang="en-GB" sz="2200" dirty="0">
                <a:latin typeface="Comic Sans MS" pitchFamily="66" charset="0"/>
              </a:rPr>
              <a:t>Choir / Christmas play / </a:t>
            </a:r>
            <a:r>
              <a:rPr lang="en-GB" sz="2200" dirty="0" err="1">
                <a:latin typeface="Comic Sans MS" pitchFamily="66" charset="0"/>
              </a:rPr>
              <a:t>Scoil</a:t>
            </a:r>
            <a:r>
              <a:rPr lang="en-GB" sz="2200" dirty="0">
                <a:latin typeface="Comic Sans MS" pitchFamily="66" charset="0"/>
              </a:rPr>
              <a:t> </a:t>
            </a:r>
            <a:r>
              <a:rPr lang="en-GB" sz="2200" dirty="0" err="1">
                <a:latin typeface="Comic Sans MS" pitchFamily="66" charset="0"/>
              </a:rPr>
              <a:t>Dramaíochta</a:t>
            </a:r>
            <a:endParaRPr lang="en-GB" sz="2200" dirty="0">
              <a:latin typeface="Comic Sans MS" pitchFamily="66" charset="0"/>
            </a:endParaRPr>
          </a:p>
          <a:p>
            <a:pPr algn="just"/>
            <a:r>
              <a:rPr lang="en-GB" sz="2200" dirty="0">
                <a:latin typeface="Comic Sans MS" pitchFamily="66" charset="0"/>
              </a:rPr>
              <a:t>Cross country races / football tournaments &amp; matches / swimming lessons</a:t>
            </a:r>
          </a:p>
          <a:p>
            <a:pPr marL="0" indent="0" algn="just">
              <a:buNone/>
            </a:pPr>
            <a:endParaRPr lang="en-GB" sz="2200" dirty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en-GB" dirty="0"/>
          </a:p>
          <a:p>
            <a:pPr>
              <a:buFont typeface="Arial" charset="0"/>
              <a:buNone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1865</Words>
  <Application>Microsoft Office PowerPoint</Application>
  <PresentationFormat>On-screen Show (4:3)</PresentationFormat>
  <Paragraphs>181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   Fáilte go  Gaelscoil na mBeann  Rang 1  Múinteoir – Laura McCann Cúntóir - Sally Clarke   </vt:lpstr>
      <vt:lpstr>PowerPoint Presentation</vt:lpstr>
      <vt:lpstr>Litearthacht</vt:lpstr>
      <vt:lpstr>PowerPoint Presentation</vt:lpstr>
      <vt:lpstr>Uimhearthacht</vt:lpstr>
      <vt:lpstr>PowerPoint Presentation</vt:lpstr>
      <vt:lpstr>Play &amp; The World Around Us</vt:lpstr>
      <vt:lpstr>PowerPoint Presentation</vt:lpstr>
      <vt:lpstr> Imeachtaí Seach-churaclaim Extra-curricular activities </vt:lpstr>
      <vt:lpstr>Obair Bhaile - Homework</vt:lpstr>
      <vt:lpstr>Obair Bhaile - Homework</vt:lpstr>
      <vt:lpstr> Ag foghlaim sa bhaile /  Learning at home</vt:lpstr>
      <vt:lpstr> Ag foghlaim sa bhaile /  Learning at home</vt:lpstr>
      <vt:lpstr>PowerPoint Presentation</vt:lpstr>
      <vt:lpstr> Ag foghlaim sa bhaile /  Learning at home</vt:lpstr>
      <vt:lpstr>Ag cuidiú le do pháiste  Supporting your child</vt:lpstr>
      <vt:lpstr>Ag ullmhú do Rang 1</vt:lpstr>
      <vt:lpstr>Iompar na scoile Behaviour &amp; Discipline</vt:lpstr>
      <vt:lpstr>Communication with  Parents via “Seesaw”</vt:lpstr>
      <vt:lpstr>What you will  see on Seesaw?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Fáilte go Bunscoil Bheanna Boirche Welcome!</dc:title>
  <dc:creator>Boden</dc:creator>
  <cp:lastModifiedBy>L McCann</cp:lastModifiedBy>
  <cp:revision>111</cp:revision>
  <cp:lastPrinted>2017-03-06T15:05:45Z</cp:lastPrinted>
  <dcterms:created xsi:type="dcterms:W3CDTF">2012-11-16T18:41:46Z</dcterms:created>
  <dcterms:modified xsi:type="dcterms:W3CDTF">2021-10-26T14:50:47Z</dcterms:modified>
</cp:coreProperties>
</file>